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7"/>
  </p:notesMasterIdLst>
  <p:sldIdLst>
    <p:sldId id="271" r:id="rId3"/>
    <p:sldId id="272" r:id="rId4"/>
    <p:sldId id="273" r:id="rId5"/>
    <p:sldId id="274" r:id="rId6"/>
    <p:sldId id="275" r:id="rId7"/>
    <p:sldId id="276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atomaz\AppData\Local\Microsoft\Windows\Temporary%20Internet%20Files\Content.Outlook\5KDVVYR3\Movimentaca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Documentos\coisas%20problematicas\FORUM%20DO%20SIGE\Desempenh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Documentos\coisas%20problematicas\FORUM%20DO%20SIGE\Composica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Qtd. Anual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Plan1!$A$2:$A$5</c:f>
              <c:strCache>
                <c:ptCount val="4"/>
                <c:pt idx="0">
                  <c:v>Desistente</c:v>
                </c:pt>
                <c:pt idx="1">
                  <c:v>Evadido</c:v>
                </c:pt>
                <c:pt idx="2">
                  <c:v>Falecido</c:v>
                </c:pt>
                <c:pt idx="3">
                  <c:v>Transferido</c:v>
                </c:pt>
              </c:strCache>
            </c:strRef>
          </c:cat>
          <c:val>
            <c:numRef>
              <c:f>Plan1!$B$2:$B$5</c:f>
              <c:numCache>
                <c:formatCode>#,##0</c:formatCode>
                <c:ptCount val="4"/>
                <c:pt idx="0">
                  <c:v>36551</c:v>
                </c:pt>
                <c:pt idx="1">
                  <c:v>19179</c:v>
                </c:pt>
                <c:pt idx="2">
                  <c:v>215</c:v>
                </c:pt>
                <c:pt idx="3">
                  <c:v>61463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Qtd. Semestre 1</c:v>
                </c:pt>
              </c:strCache>
            </c:strRef>
          </c:tx>
          <c:explosion val="25"/>
          <c:cat>
            <c:strRef>
              <c:f>Plan1!$A$2:$A$5</c:f>
              <c:strCache>
                <c:ptCount val="4"/>
                <c:pt idx="0">
                  <c:v>Desistente</c:v>
                </c:pt>
                <c:pt idx="1">
                  <c:v>Evadido</c:v>
                </c:pt>
                <c:pt idx="2">
                  <c:v>Falecido</c:v>
                </c:pt>
                <c:pt idx="3">
                  <c:v>Transferido</c:v>
                </c:pt>
              </c:strCache>
            </c:strRef>
          </c:cat>
          <c:val>
            <c:numRef>
              <c:f>Plan1!$C$2:$C$5</c:f>
              <c:numCache>
                <c:formatCode>#,##0</c:formatCode>
                <c:ptCount val="4"/>
                <c:pt idx="0">
                  <c:v>12910</c:v>
                </c:pt>
                <c:pt idx="1">
                  <c:v>6919</c:v>
                </c:pt>
                <c:pt idx="2">
                  <c:v>26</c:v>
                </c:pt>
                <c:pt idx="3">
                  <c:v>2463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Qtd. Semestre 2</c:v>
                </c:pt>
              </c:strCache>
            </c:strRef>
          </c:tx>
          <c:explosion val="25"/>
          <c:cat>
            <c:strRef>
              <c:f>Plan1!$A$2:$A$5</c:f>
              <c:strCache>
                <c:ptCount val="4"/>
                <c:pt idx="0">
                  <c:v>Desistente</c:v>
                </c:pt>
                <c:pt idx="1">
                  <c:v>Evadido</c:v>
                </c:pt>
                <c:pt idx="2">
                  <c:v>Falecido</c:v>
                </c:pt>
                <c:pt idx="3">
                  <c:v>Transferido</c:v>
                </c:pt>
              </c:strCache>
            </c:strRef>
          </c:cat>
          <c:val>
            <c:numRef>
              <c:f>Plan1!$D$2:$D$5</c:f>
              <c:numCache>
                <c:formatCode>#,##0</c:formatCode>
                <c:ptCount val="4"/>
                <c:pt idx="0">
                  <c:v>8693</c:v>
                </c:pt>
                <c:pt idx="1">
                  <c:v>5709</c:v>
                </c:pt>
                <c:pt idx="2">
                  <c:v>15</c:v>
                </c:pt>
                <c:pt idx="3">
                  <c:v>1554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explosion val="25"/>
          <c:cat>
            <c:strRef>
              <c:f>Plan1!$A$2:$A$5</c:f>
              <c:strCache>
                <c:ptCount val="4"/>
                <c:pt idx="0">
                  <c:v>Desistente</c:v>
                </c:pt>
                <c:pt idx="1">
                  <c:v>Evadido</c:v>
                </c:pt>
                <c:pt idx="2">
                  <c:v>Falecido</c:v>
                </c:pt>
                <c:pt idx="3">
                  <c:v>Transferido</c:v>
                </c:pt>
              </c:strCache>
            </c:strRef>
          </c:cat>
          <c:val>
            <c:numRef>
              <c:f>Plan1!$E$2:$E$5</c:f>
              <c:numCache>
                <c:formatCode>#,##0</c:formatCode>
                <c:ptCount val="4"/>
                <c:pt idx="0">
                  <c:v>58154</c:v>
                </c:pt>
                <c:pt idx="1">
                  <c:v>31807</c:v>
                </c:pt>
                <c:pt idx="2">
                  <c:v>256</c:v>
                </c:pt>
                <c:pt idx="3">
                  <c:v>65480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pt-BR"/>
        </a:p>
      </c:txPr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Sheet1!$B$27</c:f>
              <c:strCache>
                <c:ptCount val="1"/>
                <c:pt idx="0">
                  <c:v>Desistente</c:v>
                </c:pt>
              </c:strCache>
            </c:strRef>
          </c:tx>
          <c:cat>
            <c:strRef>
              <c:f>Sheet1!$C$26:$F$26</c:f>
              <c:strCache>
                <c:ptCount val="4"/>
                <c:pt idx="0">
                  <c:v>Matutino</c:v>
                </c:pt>
                <c:pt idx="1">
                  <c:v>Vespertino</c:v>
                </c:pt>
                <c:pt idx="2">
                  <c:v>Noturno</c:v>
                </c:pt>
                <c:pt idx="3">
                  <c:v>TOTAL</c:v>
                </c:pt>
              </c:strCache>
            </c:strRef>
          </c:cat>
          <c:val>
            <c:numRef>
              <c:f>Sheet1!$C$27:$F$27</c:f>
              <c:numCache>
                <c:formatCode>#,##0</c:formatCode>
                <c:ptCount val="4"/>
                <c:pt idx="0">
                  <c:v>6</c:v>
                </c:pt>
                <c:pt idx="1">
                  <c:v>2</c:v>
                </c:pt>
                <c:pt idx="2">
                  <c:v>13</c:v>
                </c:pt>
                <c:pt idx="3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Sheet1!$B$28</c:f>
              <c:strCache>
                <c:ptCount val="1"/>
                <c:pt idx="0">
                  <c:v>Evadido</c:v>
                </c:pt>
              </c:strCache>
            </c:strRef>
          </c:tx>
          <c:cat>
            <c:strRef>
              <c:f>Sheet1!$C$26:$F$26</c:f>
              <c:strCache>
                <c:ptCount val="4"/>
                <c:pt idx="0">
                  <c:v>Matutino</c:v>
                </c:pt>
                <c:pt idx="1">
                  <c:v>Vespertino</c:v>
                </c:pt>
                <c:pt idx="2">
                  <c:v>Noturno</c:v>
                </c:pt>
                <c:pt idx="3">
                  <c:v>TOTAL</c:v>
                </c:pt>
              </c:strCache>
            </c:strRef>
          </c:cat>
          <c:val>
            <c:numRef>
              <c:f>Sheet1!$C$28:$F$28</c:f>
              <c:numCache>
                <c:formatCode>#,##0</c:formatCode>
                <c:ptCount val="4"/>
                <c:pt idx="0">
                  <c:v>3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Sheet1!$B$29</c:f>
              <c:strCache>
                <c:ptCount val="1"/>
                <c:pt idx="0">
                  <c:v>Transferido</c:v>
                </c:pt>
              </c:strCache>
            </c:strRef>
          </c:tx>
          <c:cat>
            <c:strRef>
              <c:f>Sheet1!$C$26:$F$26</c:f>
              <c:strCache>
                <c:ptCount val="4"/>
                <c:pt idx="0">
                  <c:v>Matutino</c:v>
                </c:pt>
                <c:pt idx="1">
                  <c:v>Vespertino</c:v>
                </c:pt>
                <c:pt idx="2">
                  <c:v>Noturno</c:v>
                </c:pt>
                <c:pt idx="3">
                  <c:v>TOTAL</c:v>
                </c:pt>
              </c:strCache>
            </c:strRef>
          </c:cat>
          <c:val>
            <c:numRef>
              <c:f>Sheet1!$C$29:$F$29</c:f>
              <c:numCache>
                <c:formatCode>#,##0</c:formatCode>
                <c:ptCount val="4"/>
                <c:pt idx="0">
                  <c:v>47</c:v>
                </c:pt>
                <c:pt idx="1">
                  <c:v>25</c:v>
                </c:pt>
                <c:pt idx="2">
                  <c:v>37</c:v>
                </c:pt>
                <c:pt idx="3">
                  <c:v>109</c:v>
                </c:pt>
              </c:numCache>
            </c:numRef>
          </c:val>
        </c:ser>
        <c:shape val="box"/>
        <c:axId val="72959488"/>
        <c:axId val="72961024"/>
        <c:axId val="0"/>
      </c:bar3DChart>
      <c:catAx>
        <c:axId val="72959488"/>
        <c:scaling>
          <c:orientation val="minMax"/>
        </c:scaling>
        <c:axPos val="b"/>
        <c:tickLblPos val="nextTo"/>
        <c:crossAx val="72961024"/>
        <c:crosses val="autoZero"/>
        <c:auto val="1"/>
        <c:lblAlgn val="ctr"/>
        <c:lblOffset val="100"/>
      </c:catAx>
      <c:valAx>
        <c:axId val="72961024"/>
        <c:scaling>
          <c:orientation val="minMax"/>
        </c:scaling>
        <c:axPos val="l"/>
        <c:majorGridlines/>
        <c:numFmt formatCode="#,##0" sourceLinked="1"/>
        <c:tickLblPos val="nextTo"/>
        <c:crossAx val="729594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Sheet1!$E$4</c:f>
              <c:strCache>
                <c:ptCount val="1"/>
                <c:pt idx="0">
                  <c:v>Qtd. SRE acima da media</c:v>
                </c:pt>
              </c:strCache>
            </c:strRef>
          </c:tx>
          <c:cat>
            <c:multiLvlStrRef>
              <c:f>Sheet1!$C$5:$D$7</c:f>
              <c:multiLvlStrCache>
                <c:ptCount val="3"/>
                <c:lvl>
                  <c:pt idx="0">
                    <c:v>6.0</c:v>
                  </c:pt>
                  <c:pt idx="1">
                    <c:v>6.0</c:v>
                  </c:pt>
                  <c:pt idx="2">
                    <c:v>6.1</c:v>
                  </c:pt>
                </c:lvl>
                <c:lvl>
                  <c:pt idx="0">
                    <c:v>2007</c:v>
                  </c:pt>
                  <c:pt idx="1">
                    <c:v>2008</c:v>
                  </c:pt>
                  <c:pt idx="2">
                    <c:v>2009</c:v>
                  </c:pt>
                </c:lvl>
              </c:multiLvlStrCache>
            </c:multiLvlStrRef>
          </c:cat>
          <c:val>
            <c:numRef>
              <c:f>Sheet1!$E$5:$E$7</c:f>
              <c:numCache>
                <c:formatCode>General</c:formatCode>
                <c:ptCount val="3"/>
                <c:pt idx="0">
                  <c:v>24</c:v>
                </c:pt>
                <c:pt idx="1">
                  <c:v>24</c:v>
                </c:pt>
                <c:pt idx="2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Sheet1!$F$4</c:f>
              <c:strCache>
                <c:ptCount val="1"/>
                <c:pt idx="0">
                  <c:v>Qtd. SRE abaixo da media</c:v>
                </c:pt>
              </c:strCache>
            </c:strRef>
          </c:tx>
          <c:cat>
            <c:multiLvlStrRef>
              <c:f>Sheet1!$C$5:$D$7</c:f>
              <c:multiLvlStrCache>
                <c:ptCount val="3"/>
                <c:lvl>
                  <c:pt idx="0">
                    <c:v>6.0</c:v>
                  </c:pt>
                  <c:pt idx="1">
                    <c:v>6.0</c:v>
                  </c:pt>
                  <c:pt idx="2">
                    <c:v>6.1</c:v>
                  </c:pt>
                </c:lvl>
                <c:lvl>
                  <c:pt idx="0">
                    <c:v>2007</c:v>
                  </c:pt>
                  <c:pt idx="1">
                    <c:v>2008</c:v>
                  </c:pt>
                  <c:pt idx="2">
                    <c:v>2009</c:v>
                  </c:pt>
                </c:lvl>
              </c:multiLvlStrCache>
            </c:multiLvlStrRef>
          </c:cat>
          <c:val>
            <c:numRef>
              <c:f>Sheet1!$F$5:$F$7</c:f>
              <c:numCache>
                <c:formatCode>General</c:formatCode>
                <c:ptCount val="3"/>
                <c:pt idx="0">
                  <c:v>14</c:v>
                </c:pt>
                <c:pt idx="1">
                  <c:v>14</c:v>
                </c:pt>
                <c:pt idx="2">
                  <c:v>13</c:v>
                </c:pt>
              </c:numCache>
            </c:numRef>
          </c:val>
        </c:ser>
        <c:shape val="box"/>
        <c:axId val="73469952"/>
        <c:axId val="73471488"/>
        <c:axId val="0"/>
      </c:bar3DChart>
      <c:catAx>
        <c:axId val="73469952"/>
        <c:scaling>
          <c:orientation val="minMax"/>
        </c:scaling>
        <c:axPos val="b"/>
        <c:tickLblPos val="nextTo"/>
        <c:crossAx val="73471488"/>
        <c:crosses val="autoZero"/>
        <c:auto val="1"/>
        <c:lblAlgn val="ctr"/>
        <c:lblOffset val="100"/>
      </c:catAx>
      <c:valAx>
        <c:axId val="73471488"/>
        <c:scaling>
          <c:orientation val="minMax"/>
        </c:scaling>
        <c:axPos val="l"/>
        <c:majorGridlines/>
        <c:numFmt formatCode="General" sourceLinked="1"/>
        <c:tickLblPos val="nextTo"/>
        <c:crossAx val="734699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AngAx val="1"/>
    </c:view3D>
    <c:plotArea>
      <c:layout>
        <c:manualLayout>
          <c:layoutTarget val="inner"/>
          <c:xMode val="edge"/>
          <c:yMode val="edge"/>
          <c:x val="0.32176771653543307"/>
          <c:y val="4.6296296296296349E-2"/>
          <c:w val="0.34488582677165397"/>
          <c:h val="0.83309419655876416"/>
        </c:manualLayout>
      </c:layout>
      <c:bar3DChart>
        <c:barDir val="bar"/>
        <c:grouping val="clustered"/>
        <c:ser>
          <c:idx val="0"/>
          <c:order val="0"/>
          <c:tx>
            <c:strRef>
              <c:f>Sheet1!$D$4</c:f>
              <c:strCache>
                <c:ptCount val="1"/>
                <c:pt idx="0">
                  <c:v>Menos de 18 anos</c:v>
                </c:pt>
              </c:strCache>
            </c:strRef>
          </c:tx>
          <c:cat>
            <c:strRef>
              <c:f>Sheet1!$C$5:$C$8</c:f>
              <c:strCache>
                <c:ptCount val="4"/>
                <c:pt idx="0">
                  <c:v>Ensino Fundamental</c:v>
                </c:pt>
                <c:pt idx="1">
                  <c:v>Ensino Fundamental EJA</c:v>
                </c:pt>
                <c:pt idx="2">
                  <c:v>Ensino Medio</c:v>
                </c:pt>
                <c:pt idx="3">
                  <c:v>Ensino Medio EJA</c:v>
                </c:pt>
              </c:strCache>
            </c:strRef>
          </c:cat>
          <c:val>
            <c:numRef>
              <c:f>Sheet1!$D$5:$D$8</c:f>
              <c:numCache>
                <c:formatCode>General</c:formatCode>
                <c:ptCount val="4"/>
                <c:pt idx="0">
                  <c:v>21768</c:v>
                </c:pt>
                <c:pt idx="1">
                  <c:v>85</c:v>
                </c:pt>
                <c:pt idx="2">
                  <c:v>14248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Sheet1!$E$4</c:f>
              <c:strCache>
                <c:ptCount val="1"/>
                <c:pt idx="0">
                  <c:v>Mais de 18 anos</c:v>
                </c:pt>
              </c:strCache>
            </c:strRef>
          </c:tx>
          <c:cat>
            <c:strRef>
              <c:f>Sheet1!$C$5:$C$8</c:f>
              <c:strCache>
                <c:ptCount val="4"/>
                <c:pt idx="0">
                  <c:v>Ensino Fundamental</c:v>
                </c:pt>
                <c:pt idx="1">
                  <c:v>Ensino Fundamental EJA</c:v>
                </c:pt>
                <c:pt idx="2">
                  <c:v>Ensino Medio</c:v>
                </c:pt>
                <c:pt idx="3">
                  <c:v>Ensino Medio EJA</c:v>
                </c:pt>
              </c:strCache>
            </c:strRef>
          </c:cat>
          <c:val>
            <c:numRef>
              <c:f>Sheet1!$E$5:$E$8</c:f>
              <c:numCache>
                <c:formatCode>General</c:formatCode>
                <c:ptCount val="4"/>
                <c:pt idx="0">
                  <c:v>307</c:v>
                </c:pt>
                <c:pt idx="1">
                  <c:v>651</c:v>
                </c:pt>
                <c:pt idx="2">
                  <c:v>6550</c:v>
                </c:pt>
                <c:pt idx="3">
                  <c:v>3456</c:v>
                </c:pt>
              </c:numCache>
            </c:numRef>
          </c:val>
        </c:ser>
        <c:shape val="cylinder"/>
        <c:axId val="73025792"/>
        <c:axId val="73027584"/>
        <c:axId val="0"/>
      </c:bar3DChart>
      <c:catAx>
        <c:axId val="73025792"/>
        <c:scaling>
          <c:orientation val="minMax"/>
        </c:scaling>
        <c:axPos val="l"/>
        <c:tickLblPos val="nextTo"/>
        <c:crossAx val="73027584"/>
        <c:crosses val="autoZero"/>
        <c:auto val="1"/>
        <c:lblAlgn val="ctr"/>
        <c:lblOffset val="100"/>
      </c:catAx>
      <c:valAx>
        <c:axId val="73027584"/>
        <c:scaling>
          <c:orientation val="minMax"/>
        </c:scaling>
        <c:axPos val="b"/>
        <c:majorGridlines/>
        <c:numFmt formatCode="General" sourceLinked="1"/>
        <c:tickLblPos val="nextTo"/>
        <c:crossAx val="730257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C3F7F-1762-48C9-B1B4-1144BBE47F9F}" type="datetimeFigureOut">
              <a:rPr lang="pt-BR" smtClean="0"/>
              <a:pPr/>
              <a:t>27/04/2010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686B5-DF8A-4FC4-A993-60D24EB74B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686B5-DF8A-4FC4-A993-60D24EB74B87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686B5-DF8A-4FC4-A993-60D24EB74B87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5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Orientações Gerais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IV Fórum do SIGE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785786" y="5214950"/>
            <a:ext cx="3984627" cy="461665"/>
          </a:xfrm>
        </p:spPr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Cláudia Tomaz - GETEC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O que temos nos sistemas?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4924425"/>
          </a:xfrm>
        </p:spPr>
        <p:txBody>
          <a:bodyPr/>
          <a:lstStyle/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Temos hoje dados sobre: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Unidades Escolares:</a:t>
            </a:r>
          </a:p>
          <a:p>
            <a:pPr lvl="3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Endereço;</a:t>
            </a:r>
          </a:p>
          <a:p>
            <a:pPr lvl="3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Financeiro (valores repassados);</a:t>
            </a:r>
          </a:p>
          <a:p>
            <a:pPr lvl="3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Administrativas</a:t>
            </a:r>
          </a:p>
          <a:p>
            <a:pPr lvl="4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Rede física;</a:t>
            </a:r>
          </a:p>
          <a:p>
            <a:pPr lvl="4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Gestão;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Administrativas (na SEDUC como um todo)</a:t>
            </a:r>
          </a:p>
          <a:p>
            <a:pPr lvl="3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Patrimônio;</a:t>
            </a:r>
          </a:p>
          <a:p>
            <a:pPr lvl="3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Transporte;</a:t>
            </a:r>
          </a:p>
          <a:p>
            <a:pPr lvl="3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Protocolo.</a:t>
            </a: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FONTES DE DADOS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4653582"/>
          </a:xfrm>
        </p:spPr>
        <p:txBody>
          <a:bodyPr/>
          <a:lstStyle/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SIGE – nossa principal fonte de dados;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Existem outros 52 Sistemas na SEDUC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Importante manter os dados atualizados!</a:t>
            </a: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286644" y="1357298"/>
            <a:ext cx="154757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AOF</a:t>
            </a:r>
            <a:endParaRPr lang="pt-BR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tângulo 5"/>
          <p:cNvSpPr/>
          <p:nvPr/>
        </p:nvSpPr>
        <p:spPr>
          <a:xfrm rot="965795">
            <a:off x="2504928" y="4642739"/>
            <a:ext cx="11256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SME</a:t>
            </a:r>
            <a:endParaRPr lang="pt-BR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 rot="1046018">
            <a:off x="1784844" y="2928934"/>
            <a:ext cx="99559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/>
                <a:solidFill>
                  <a:schemeClr val="accent3"/>
                </a:solidFill>
                <a:effectLst/>
              </a:rPr>
              <a:t>DES</a:t>
            </a:r>
            <a:endParaRPr lang="pt-BR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429388" y="2571744"/>
            <a:ext cx="9465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PAT</a:t>
            </a:r>
            <a:endParaRPr lang="pt-BR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929586" y="3071810"/>
            <a:ext cx="8080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IES</a:t>
            </a:r>
          </a:p>
        </p:txBody>
      </p:sp>
      <p:sp>
        <p:nvSpPr>
          <p:cNvPr id="10" name="Retângulo 9"/>
          <p:cNvSpPr/>
          <p:nvPr/>
        </p:nvSpPr>
        <p:spPr>
          <a:xfrm rot="1870582">
            <a:off x="6547769" y="3467443"/>
            <a:ext cx="8980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IGE</a:t>
            </a:r>
            <a:endParaRPr lang="pt-BR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Retângulo 10"/>
          <p:cNvSpPr/>
          <p:nvPr/>
        </p:nvSpPr>
        <p:spPr>
          <a:xfrm rot="20335824">
            <a:off x="7572396" y="2285992"/>
            <a:ext cx="8739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/>
                <a:solidFill>
                  <a:schemeClr val="accent3">
                    <a:lumMod val="75000"/>
                  </a:schemeClr>
                </a:solidFill>
                <a:effectLst/>
              </a:rPr>
              <a:t>SIA</a:t>
            </a:r>
          </a:p>
        </p:txBody>
      </p:sp>
      <p:sp>
        <p:nvSpPr>
          <p:cNvPr id="12" name="Retângulo 11"/>
          <p:cNvSpPr/>
          <p:nvPr/>
        </p:nvSpPr>
        <p:spPr>
          <a:xfrm rot="20756288">
            <a:off x="5497548" y="4919278"/>
            <a:ext cx="118173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RM6</a:t>
            </a:r>
            <a:endParaRPr lang="pt-BR" sz="4000" b="1" cap="none" spc="0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3" name="Retângulo 12"/>
          <p:cNvSpPr/>
          <p:nvPr/>
        </p:nvSpPr>
        <p:spPr>
          <a:xfrm rot="20641178">
            <a:off x="3862030" y="4212107"/>
            <a:ext cx="11176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SSM</a:t>
            </a:r>
            <a:endParaRPr lang="pt-BR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 rot="20037955">
            <a:off x="598926" y="4137360"/>
            <a:ext cx="11128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HDK</a:t>
            </a:r>
            <a:endParaRPr lang="pt-BR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 rot="19966545">
            <a:off x="6718652" y="819990"/>
            <a:ext cx="15701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PRAEC</a:t>
            </a:r>
          </a:p>
        </p:txBody>
      </p:sp>
      <p:sp>
        <p:nvSpPr>
          <p:cNvPr id="16" name="Retângulo 15"/>
          <p:cNvSpPr/>
          <p:nvPr/>
        </p:nvSpPr>
        <p:spPr>
          <a:xfrm rot="1042907">
            <a:off x="4296767" y="4925718"/>
            <a:ext cx="10414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PTO</a:t>
            </a:r>
          </a:p>
        </p:txBody>
      </p:sp>
      <p:sp>
        <p:nvSpPr>
          <p:cNvPr id="17" name="Retângulo 16"/>
          <p:cNvSpPr/>
          <p:nvPr/>
        </p:nvSpPr>
        <p:spPr>
          <a:xfrm rot="20085806">
            <a:off x="1428728" y="5429264"/>
            <a:ext cx="8451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CIT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143240" y="5572140"/>
            <a:ext cx="9442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/>
                <a:solidFill>
                  <a:schemeClr val="accent3">
                    <a:lumMod val="75000"/>
                  </a:schemeClr>
                </a:solidFill>
                <a:effectLst/>
              </a:rPr>
              <a:t>PES</a:t>
            </a:r>
            <a:endParaRPr lang="pt-BR" sz="4000" b="1" cap="none" spc="0" dirty="0">
              <a:ln/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19" name="Retângulo 18"/>
          <p:cNvSpPr/>
          <p:nvPr/>
        </p:nvSpPr>
        <p:spPr>
          <a:xfrm rot="1427243">
            <a:off x="7312451" y="4615170"/>
            <a:ext cx="107157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LAB</a:t>
            </a:r>
            <a:endParaRPr lang="pt-BR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3357554" y="2786058"/>
            <a:ext cx="9842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BTA</a:t>
            </a:r>
            <a:endParaRPr lang="pt-BR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72397" y="3786190"/>
            <a:ext cx="10294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CED</a:t>
            </a:r>
            <a:endParaRPr lang="pt-BR" sz="4000" b="1" cap="none" spc="0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2" name="Retângulo 21"/>
          <p:cNvSpPr/>
          <p:nvPr/>
        </p:nvSpPr>
        <p:spPr>
          <a:xfrm rot="19541028">
            <a:off x="111061" y="3582521"/>
            <a:ext cx="10166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/>
                <a:solidFill>
                  <a:schemeClr val="accent4">
                    <a:lumMod val="50000"/>
                  </a:schemeClr>
                </a:solidFill>
                <a:effectLst/>
              </a:rPr>
              <a:t>CPR</a:t>
            </a:r>
            <a:endParaRPr lang="pt-BR" sz="4000" b="1" cap="none" spc="0" dirty="0">
              <a:ln/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14348" y="2714620"/>
            <a:ext cx="9140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CVI</a:t>
            </a:r>
            <a:endParaRPr lang="pt-BR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Retângulo 23"/>
          <p:cNvSpPr/>
          <p:nvPr/>
        </p:nvSpPr>
        <p:spPr>
          <a:xfrm rot="1663732">
            <a:off x="2071670" y="3643314"/>
            <a:ext cx="8080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IES</a:t>
            </a:r>
            <a:endParaRPr lang="pt-BR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Retângulo 24"/>
          <p:cNvSpPr/>
          <p:nvPr/>
        </p:nvSpPr>
        <p:spPr>
          <a:xfrm rot="21012889">
            <a:off x="5192439" y="4126424"/>
            <a:ext cx="15424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MAN6</a:t>
            </a:r>
            <a:endParaRPr lang="pt-BR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 rot="1535139">
            <a:off x="4143372" y="3429000"/>
            <a:ext cx="10005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SCV</a:t>
            </a:r>
            <a:endParaRPr lang="pt-BR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5286380" y="3071810"/>
            <a:ext cx="10422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SGR</a:t>
            </a:r>
            <a:endParaRPr lang="pt-BR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3071802" y="3786190"/>
            <a:ext cx="9509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SRF</a:t>
            </a:r>
            <a:endParaRPr lang="pt-BR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14282" y="5214950"/>
            <a:ext cx="9412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PSS</a:t>
            </a:r>
            <a:endParaRPr lang="pt-BR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Informações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3231654"/>
          </a:xfrm>
        </p:spPr>
        <p:txBody>
          <a:bodyPr/>
          <a:lstStyle/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As fontes de dados são as origens das informações;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Dados Falhos – Informações Falhas!!!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Decisões são tomadas a partir de informações!!</a:t>
            </a: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nós temos?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pic>
        <p:nvPicPr>
          <p:cNvPr id="6" name="Imagem 5" descr="IGE  - Relatório de Quantitativ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85860"/>
            <a:ext cx="9144000" cy="414340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nós temos?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pic>
        <p:nvPicPr>
          <p:cNvPr id="5" name="Imagem 4" descr="IGE - Transporte - Quantitativ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500174"/>
            <a:ext cx="7758142" cy="4362468"/>
          </a:xfrm>
          <a:prstGeom prst="rect">
            <a:avLst/>
          </a:prstGeom>
          <a:ln>
            <a:solidFill>
              <a:schemeClr val="bg1">
                <a:lumMod val="75000"/>
                <a:lumOff val="25000"/>
              </a:schemeClr>
            </a:solidFill>
          </a:ln>
        </p:spPr>
      </p:pic>
      <p:sp>
        <p:nvSpPr>
          <p:cNvPr id="7" name="Retângulo 6"/>
          <p:cNvSpPr/>
          <p:nvPr/>
        </p:nvSpPr>
        <p:spPr bwMode="auto">
          <a:xfrm>
            <a:off x="1428728" y="3143248"/>
            <a:ext cx="857256" cy="117157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Retângulo 7"/>
          <p:cNvSpPr/>
          <p:nvPr/>
        </p:nvSpPr>
        <p:spPr bwMode="auto">
          <a:xfrm>
            <a:off x="428596" y="3857628"/>
            <a:ext cx="785818" cy="17145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nós temos?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pic>
        <p:nvPicPr>
          <p:cNvPr id="9" name="Imagem 8" descr="PAT - Relatório de bens móve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881062"/>
            <a:ext cx="8786874" cy="5095875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 bwMode="auto">
          <a:xfrm>
            <a:off x="714348" y="2428868"/>
            <a:ext cx="4286280" cy="71437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nós temos?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pic>
        <p:nvPicPr>
          <p:cNvPr id="6" name="Imagem 5" descr="Projeto Aprendizagem - Gerenciamento mens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736"/>
            <a:ext cx="9144000" cy="807564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 bwMode="auto">
          <a:xfrm>
            <a:off x="642910" y="2643182"/>
            <a:ext cx="5572164" cy="45719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Devemos Ter?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Podemos Ter?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142976" y="1142989"/>
          <a:ext cx="6792921" cy="4808218"/>
        </p:xfrm>
        <a:graphic>
          <a:graphicData uri="http://schemas.openxmlformats.org/drawingml/2006/table">
            <a:tbl>
              <a:tblPr/>
              <a:tblGrid>
                <a:gridCol w="2034308"/>
                <a:gridCol w="1118274"/>
                <a:gridCol w="1272929"/>
                <a:gridCol w="1272929"/>
                <a:gridCol w="1094481"/>
              </a:tblGrid>
              <a:tr h="2041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Movimentação na SEDUC em 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 alunos em turma: 555.471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Descricao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Qtd. Anual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Qtd. Semestre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Qtd. Semestre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Desistente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36.551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12.910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Evadido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19.179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31.807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Falecido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Transferido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61.463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65.480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Gráfico 9"/>
          <p:cNvGraphicFramePr/>
          <p:nvPr/>
        </p:nvGraphicFramePr>
        <p:xfrm>
          <a:off x="1214414" y="3143248"/>
          <a:ext cx="5000660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Podemos Ter?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85919" y="1000098"/>
          <a:ext cx="6143668" cy="4968036"/>
        </p:xfrm>
        <a:graphic>
          <a:graphicData uri="http://schemas.openxmlformats.org/drawingml/2006/table">
            <a:tbl>
              <a:tblPr/>
              <a:tblGrid>
                <a:gridCol w="1839873"/>
                <a:gridCol w="1011391"/>
                <a:gridCol w="1151266"/>
                <a:gridCol w="1151266"/>
                <a:gridCol w="989872"/>
              </a:tblGrid>
              <a:tr h="159318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Movimentação na unidade escolar A por turno.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 alunos em turma: 2.583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Descricao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Matutino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Vespertino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Noturno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Desistente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Evadido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Transferido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18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3"/>
          <p:cNvGraphicFramePr/>
          <p:nvPr/>
        </p:nvGraphicFramePr>
        <p:xfrm>
          <a:off x="1928794" y="27146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Objetivos Gerais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428596" y="1000108"/>
            <a:ext cx="8382000" cy="4912114"/>
          </a:xfrm>
        </p:spPr>
        <p:txBody>
          <a:bodyPr/>
          <a:lstStyle/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Promover reflexões e socializações acerca dos diversos processos informatizados da SEDUC com a finalidade de potencializar novas ações e inclusão de novas funcionalidades no SIGE;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Fortalecer o uso das ferramentas relacionadas ao SIGE possibilitando a comunicação efetiva entre os âmbitos Centralizada, Subsecretaria e Escola;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Fortalecer a construção de soluções informatizadas que possibilitem a disseminação das informações, a leitura da realidade, o trabalho preventivo, transparência, lisura e ética.</a:t>
            </a: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Podemos Ter?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0"/>
          </p:nvPr>
        </p:nvSpPr>
        <p:spPr>
          <a:xfrm>
            <a:off x="357158" y="1142984"/>
            <a:ext cx="8382000" cy="2200602"/>
          </a:xfrm>
        </p:spPr>
        <p:txBody>
          <a:bodyPr/>
          <a:lstStyle/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428728" y="1285860"/>
          <a:ext cx="6095999" cy="4876800"/>
        </p:xfrm>
        <a:graphic>
          <a:graphicData uri="http://schemas.openxmlformats.org/drawingml/2006/table">
            <a:tbl>
              <a:tblPr/>
              <a:tblGrid>
                <a:gridCol w="1955800"/>
                <a:gridCol w="1363133"/>
                <a:gridCol w="1363133"/>
                <a:gridCol w="1413933"/>
              </a:tblGrid>
              <a:tr h="169333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Desempenho em MATEMATICA  nos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ultimos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3 anos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MEDIA DA SEDUC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Qtd. SRE acima da media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Qtd. SRE abaixo da media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5"/>
          <p:cNvGraphicFramePr/>
          <p:nvPr/>
        </p:nvGraphicFramePr>
        <p:xfrm>
          <a:off x="500034" y="3214686"/>
          <a:ext cx="5500726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Podemos Ter?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00034" y="928670"/>
          <a:ext cx="11502178" cy="3539496"/>
        </p:xfrm>
        <a:graphic>
          <a:graphicData uri="http://schemas.openxmlformats.org/drawingml/2006/table">
            <a:tbl>
              <a:tblPr/>
              <a:tblGrid>
                <a:gridCol w="1775892"/>
                <a:gridCol w="1309720"/>
                <a:gridCol w="2023344"/>
                <a:gridCol w="710358"/>
                <a:gridCol w="710358"/>
                <a:gridCol w="710358"/>
                <a:gridCol w="710358"/>
                <a:gridCol w="710358"/>
                <a:gridCol w="710358"/>
                <a:gridCol w="710358"/>
                <a:gridCol w="710358"/>
                <a:gridCol w="710358"/>
              </a:tblGrid>
              <a:tr h="428628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Qtd. de alunos do sexo FEMININO por composição em 2009.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8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Subsecretaria de Goiânia, classificado por faixa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etaria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Composição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Menos de 18 anos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Mais de 18 anos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Ensino Fundamental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21.768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22.075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Ensino Fundamental EJA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Ensino Medio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14.248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6.550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20.798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Ensino Medio EJA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3.456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3.461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4"/>
          <p:cNvGraphicFramePr/>
          <p:nvPr/>
        </p:nvGraphicFramePr>
        <p:xfrm>
          <a:off x="-1000164" y="3714752"/>
          <a:ext cx="9072626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Que Relatórios Podemos Ter?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sp>
        <p:nvSpPr>
          <p:cNvPr id="8" name="Espaço Reservado para Texto 3"/>
          <p:cNvSpPr txBox="1">
            <a:spLocks/>
          </p:cNvSpPr>
          <p:nvPr/>
        </p:nvSpPr>
        <p:spPr bwMode="white">
          <a:xfrm>
            <a:off x="381000" y="1411552"/>
            <a:ext cx="8382000" cy="4874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Podemos ter ainda:</a:t>
            </a: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 do aluno – uma variável que envolve diversas áreas da SEDUC;</a:t>
            </a: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Relatórios gráficos, mostrando regiões do estado, onde temos hoje maiores concentrações de alunos – e onde temos maior concentração de escolas – mostrando assim as necessidades de rede física.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 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1472" y="4643446"/>
            <a:ext cx="4572000" cy="121444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Qual é o Futuro em Relação a Isto?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sp>
        <p:nvSpPr>
          <p:cNvPr id="8" name="Espaço Reservado para Texto 3"/>
          <p:cNvSpPr txBox="1">
            <a:spLocks/>
          </p:cNvSpPr>
          <p:nvPr/>
        </p:nvSpPr>
        <p:spPr bwMode="white">
          <a:xfrm>
            <a:off x="381000" y="1411552"/>
            <a:ext cx="83820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Texto 3"/>
          <p:cNvSpPr txBox="1">
            <a:spLocks/>
          </p:cNvSpPr>
          <p:nvPr/>
        </p:nvSpPr>
        <p:spPr bwMode="white">
          <a:xfrm>
            <a:off x="381000" y="1411552"/>
            <a:ext cx="8382000" cy="60324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SEDUC fez um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grande investimento em infra-estrutura em 2009;</a:t>
            </a: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r>
              <a:rPr lang="pt-BR" sz="2800" baseline="0" dirty="0" smtClean="0">
                <a:solidFill>
                  <a:schemeClr val="bg1"/>
                </a:solidFill>
              </a:rPr>
              <a:t>Foram</a:t>
            </a:r>
            <a:r>
              <a:rPr lang="pt-BR" sz="2800" dirty="0" smtClean="0">
                <a:solidFill>
                  <a:schemeClr val="bg1"/>
                </a:solidFill>
              </a:rPr>
              <a:t> adquiridos equipamentos servidores, </a:t>
            </a:r>
            <a:r>
              <a:rPr lang="pt-BR" sz="2800" dirty="0" err="1" smtClean="0">
                <a:solidFill>
                  <a:schemeClr val="bg1"/>
                </a:solidFill>
              </a:rPr>
              <a:t>Storages</a:t>
            </a:r>
            <a:r>
              <a:rPr lang="pt-BR" sz="2800" dirty="0" smtClean="0">
                <a:solidFill>
                  <a:schemeClr val="bg1"/>
                </a:solidFill>
              </a:rPr>
              <a:t> (equipamentos para armazenamento e backup) e software de banco de dados;</a:t>
            </a: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Estamos</a:t>
            </a:r>
            <a:r>
              <a:rPr lang="pt-BR" sz="2800" dirty="0" smtClean="0">
                <a:solidFill>
                  <a:schemeClr val="bg1"/>
                </a:solidFill>
              </a:rPr>
              <a:t> desenvolvendo um trabalho cujo objetivo é implantar um “servidor de relatórios” – ferramenta que facilitará a todos a extração de relatórios a partir dos dados existentes. </a:t>
            </a: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Previsão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início de uso é 2011. 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1335750"/>
          </a:xfrm>
        </p:spPr>
        <p:txBody>
          <a:bodyPr/>
          <a:lstStyle/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  <p:sp>
        <p:nvSpPr>
          <p:cNvPr id="8" name="Espaço Reservado para Texto 3"/>
          <p:cNvSpPr txBox="1">
            <a:spLocks/>
          </p:cNvSpPr>
          <p:nvPr/>
        </p:nvSpPr>
        <p:spPr bwMode="white">
          <a:xfrm>
            <a:off x="381000" y="1411552"/>
            <a:ext cx="83820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itchFamily="2" charset="2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F:\material grafico\para o final das palestra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1285860"/>
            <a:ext cx="4429156" cy="362083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Orientações Gerais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428596" y="1000108"/>
            <a:ext cx="8382000" cy="4136517"/>
          </a:xfrm>
        </p:spPr>
        <p:txBody>
          <a:bodyPr/>
          <a:lstStyle/>
          <a:p>
            <a:pPr lvl="1" algn="just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Para atendimento de todos, no que diz respeito à programação, foram revistos os horários das palestras e oficinas e a programação  individual encontra-se impressa em etiqueta no verso do crachá de cada participante.</a:t>
            </a: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A programação geral encontra-se impressa no caderno de anotações, em cada pasta entregue no credenciamento;</a:t>
            </a: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Orientações Gerais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428596" y="1000108"/>
            <a:ext cx="8382000" cy="4050340"/>
          </a:xfrm>
        </p:spPr>
        <p:txBody>
          <a:bodyPr/>
          <a:lstStyle/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Para que possamos dar oportunidade a todos de participarem de todas as palestras/oficinas, respeitaremos os horários de funcionamento das mesmas. Após um período de tolerância de no máximo 15 minutos, as vagas ociosas serão preenchidas por aqueles que não puderam ser inscritos e aguardam </a:t>
            </a:r>
            <a:r>
              <a:rPr lang="pt-BR" dirty="0" smtClean="0">
                <a:solidFill>
                  <a:schemeClr val="bg1"/>
                </a:solidFill>
              </a:rPr>
              <a:t>v</a:t>
            </a:r>
            <a:r>
              <a:rPr lang="pt-BR" dirty="0" smtClean="0">
                <a:solidFill>
                  <a:schemeClr val="bg1"/>
                </a:solidFill>
              </a:rPr>
              <a:t>agas.</a:t>
            </a: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A lotação máxima das salas (exceto auditório) é de 50 pessoas, e será respeitada.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Orientações Gerais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57158" y="1643050"/>
            <a:ext cx="8382000" cy="3274743"/>
          </a:xfrm>
        </p:spPr>
        <p:txBody>
          <a:bodyPr/>
          <a:lstStyle/>
          <a:p>
            <a:pPr lvl="1">
              <a:buClrTx/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Estará funcionando na sala em frente ao auditório o </a:t>
            </a:r>
            <a:r>
              <a:rPr lang="pt-BR" dirty="0" smtClean="0">
                <a:solidFill>
                  <a:srgbClr val="FF0000"/>
                </a:solidFill>
              </a:rPr>
              <a:t>Espaço </a:t>
            </a:r>
            <a:r>
              <a:rPr lang="pt-BR" dirty="0" smtClean="0">
                <a:solidFill>
                  <a:srgbClr val="FF0000"/>
                </a:solidFill>
              </a:rPr>
              <a:t>Interativo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cujo objetivo é de troca de idéias, acesso a internet, informações sobre SIGE </a:t>
            </a:r>
            <a:r>
              <a:rPr lang="pt-BR" dirty="0" smtClean="0">
                <a:solidFill>
                  <a:schemeClr val="bg1"/>
                </a:solidFill>
              </a:rPr>
              <a:t>Município, </a:t>
            </a:r>
            <a:r>
              <a:rPr lang="pt-BR" dirty="0" smtClean="0">
                <a:solidFill>
                  <a:schemeClr val="bg1"/>
                </a:solidFill>
              </a:rPr>
              <a:t>dúvidas de forma geral sobre SIGE e seus sistemas de apoio. </a:t>
            </a:r>
          </a:p>
          <a:p>
            <a:pPr lvl="1">
              <a:buClrTx/>
              <a:buFont typeface="Arial" pitchFamily="34" charset="0"/>
              <a:buChar char="•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 A GETEC estará presente com sua equipe durante todo o evento para atender a todos.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Orientações Gerais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57158" y="1643050"/>
            <a:ext cx="8382000" cy="2499146"/>
          </a:xfrm>
        </p:spPr>
        <p:txBody>
          <a:bodyPr/>
          <a:lstStyle/>
          <a:p>
            <a:pPr lvl="1">
              <a:buClrTx/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Após esta palestra, estão convidados os Suportes do SIGE – do </a:t>
            </a:r>
            <a:r>
              <a:rPr lang="pt-BR" dirty="0" smtClean="0">
                <a:solidFill>
                  <a:schemeClr val="bg1"/>
                </a:solidFill>
              </a:rPr>
              <a:t>Estado</a:t>
            </a:r>
            <a:r>
              <a:rPr lang="pt-BR" dirty="0" smtClean="0">
                <a:solidFill>
                  <a:schemeClr val="bg1"/>
                </a:solidFill>
              </a:rPr>
              <a:t>, cadastrados em sistema na função pela GETEC,  para reunião que acontecerá na sala </a:t>
            </a:r>
            <a:r>
              <a:rPr lang="pt-BR" dirty="0" smtClean="0">
                <a:solidFill>
                  <a:schemeClr val="bg1"/>
                </a:solidFill>
              </a:rPr>
              <a:t>1 no </a:t>
            </a:r>
            <a:r>
              <a:rPr lang="pt-BR" dirty="0" smtClean="0">
                <a:solidFill>
                  <a:schemeClr val="bg1"/>
                </a:solidFill>
              </a:rPr>
              <a:t>subsolo. </a:t>
            </a:r>
          </a:p>
          <a:p>
            <a:pPr lvl="1">
              <a:buClrTx/>
              <a:buFont typeface="Arial" pitchFamily="34" charset="0"/>
              <a:buChar char="•"/>
            </a:pPr>
            <a:endParaRPr lang="pt-BR" dirty="0" smtClean="0">
              <a:solidFill>
                <a:schemeClr val="bg1"/>
              </a:solidFill>
            </a:endParaRPr>
          </a:p>
          <a:p>
            <a:pPr lvl="1">
              <a:buClrTx/>
              <a:buFont typeface="Arial" pitchFamily="34" charset="0"/>
              <a:buChar char="•"/>
            </a:pP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Conversando sobre Dados e Informações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785786" y="5214950"/>
            <a:ext cx="3984627" cy="461665"/>
          </a:xfrm>
        </p:spPr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Cláudia Tomaz - GETEC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DADOS X INFORMAÇÕES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2111347"/>
          </a:xfrm>
        </p:spPr>
        <p:txBody>
          <a:bodyPr/>
          <a:lstStyle/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Dados:  Data de Nascimento, Nome do aluno, Nome da Unidade Escolar;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Informações: Alunos maiores de 16 anos; Quantidades de alunos da Unidade Escolar;</a:t>
            </a:r>
          </a:p>
          <a:p>
            <a:pPr lvl="1">
              <a:buClrTx/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28728" y="3357562"/>
            <a:ext cx="5143536" cy="2428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 mc:Ignorable="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</a:rPr>
              <a:t>O que temos nos sistemas?</a:t>
            </a:r>
            <a:endParaRPr lang="pt-BR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3"/>
            <a:ext cx="8382000" cy="4924425"/>
          </a:xfrm>
        </p:spPr>
        <p:txBody>
          <a:bodyPr/>
          <a:lstStyle/>
          <a:p>
            <a:pPr lvl="1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Temos hoje dados sobre: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Alunos;</a:t>
            </a:r>
          </a:p>
          <a:p>
            <a:pPr lvl="3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Pessoais </a:t>
            </a:r>
          </a:p>
          <a:p>
            <a:pPr lvl="4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Nome;</a:t>
            </a:r>
          </a:p>
          <a:p>
            <a:pPr lvl="4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Nome dos pais;</a:t>
            </a:r>
          </a:p>
          <a:p>
            <a:pPr lvl="4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Data de nascimento;</a:t>
            </a:r>
          </a:p>
          <a:p>
            <a:pPr lvl="4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Endereço;</a:t>
            </a:r>
          </a:p>
          <a:p>
            <a:pPr lvl="3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Escolares</a:t>
            </a:r>
          </a:p>
          <a:p>
            <a:pPr lvl="4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Onde estuda</a:t>
            </a:r>
          </a:p>
          <a:p>
            <a:pPr lvl="4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Onde já estudou</a:t>
            </a:r>
          </a:p>
          <a:p>
            <a:pPr lvl="4">
              <a:buClrTx/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</a:rPr>
              <a:t>Histórico Escolar</a:t>
            </a:r>
          </a:p>
          <a:p>
            <a:pPr lvl="1">
              <a:buClrTx/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2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740</TotalTime>
  <Words>837</Words>
  <Application>Microsoft Office PowerPoint</Application>
  <PresentationFormat>Apresentação na tela (4:3)</PresentationFormat>
  <Paragraphs>212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24</vt:i4>
      </vt:variant>
    </vt:vector>
  </HeadingPairs>
  <TitlesOfParts>
    <vt:vector size="26" baseType="lpstr">
      <vt:lpstr>Tema2</vt:lpstr>
      <vt:lpstr>White with Courier font for code slides</vt:lpstr>
      <vt:lpstr>Orientações Gerais IV Fórum do SIGE</vt:lpstr>
      <vt:lpstr>Objetivos Gerais</vt:lpstr>
      <vt:lpstr>Orientações Gerais</vt:lpstr>
      <vt:lpstr>Orientações Gerais</vt:lpstr>
      <vt:lpstr>Orientações Gerais</vt:lpstr>
      <vt:lpstr>Orientações Gerais</vt:lpstr>
      <vt:lpstr>Conversando sobre Dados e Informações</vt:lpstr>
      <vt:lpstr>DADOS X INFORMAÇÕES</vt:lpstr>
      <vt:lpstr>O que temos nos sistemas?</vt:lpstr>
      <vt:lpstr>O que temos nos sistemas?</vt:lpstr>
      <vt:lpstr>FONTES DE DADOS</vt:lpstr>
      <vt:lpstr>Informações</vt:lpstr>
      <vt:lpstr>Que Relatórios nós temos?</vt:lpstr>
      <vt:lpstr>Que Relatórios nós temos?</vt:lpstr>
      <vt:lpstr>Que Relatórios nós temos?</vt:lpstr>
      <vt:lpstr>Que Relatórios nós temos?</vt:lpstr>
      <vt:lpstr>Que Relatórios Devemos Ter?</vt:lpstr>
      <vt:lpstr>Que Relatórios Podemos Ter?</vt:lpstr>
      <vt:lpstr>Que Relatórios Podemos Ter?</vt:lpstr>
      <vt:lpstr>Que Relatórios Podemos Ter?</vt:lpstr>
      <vt:lpstr>Que Relatórios Podemos Ter?</vt:lpstr>
      <vt:lpstr>Que Relatórios Podemos Ter?</vt:lpstr>
      <vt:lpstr>Qual é o Futuro em Relação a Isto?</vt:lpstr>
      <vt:lpstr>Slide 24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anderson.brito</dc:creator>
  <cp:lastModifiedBy>claudiatomaz</cp:lastModifiedBy>
  <cp:revision>38</cp:revision>
  <dcterms:created xsi:type="dcterms:W3CDTF">2010-04-14T17:25:53Z</dcterms:created>
  <dcterms:modified xsi:type="dcterms:W3CDTF">2010-04-27T12:46:22Z</dcterms:modified>
</cp:coreProperties>
</file>